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m4a" ContentType="audio/unknown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ctiveX/activeX1.xml" ContentType="application/vnd.ms-office.activeX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372" r:id="rId2"/>
    <p:sldId id="385" r:id="rId3"/>
    <p:sldId id="301" r:id="rId4"/>
    <p:sldId id="384" r:id="rId5"/>
    <p:sldId id="370" r:id="rId6"/>
    <p:sldId id="381" r:id="rId7"/>
    <p:sldId id="382" r:id="rId8"/>
  </p:sldIdLst>
  <p:sldSz cx="9144000" cy="5143500" type="screen16x9"/>
  <p:notesSz cx="9856788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4B4B"/>
    <a:srgbClr val="568424"/>
    <a:srgbClr val="FF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38" autoAdjust="0"/>
    <p:restoredTop sz="90664" autoAdjust="0"/>
  </p:normalViewPr>
  <p:slideViewPr>
    <p:cSldViewPr snapToGrid="0">
      <p:cViewPr>
        <p:scale>
          <a:sx n="98" d="100"/>
          <a:sy n="98" d="100"/>
        </p:scale>
        <p:origin x="-522" y="-12"/>
      </p:cViewPr>
      <p:guideLst>
        <p:guide orient="horz" pos="2160"/>
        <p:guide orient="horz" pos="1620"/>
        <p:guide pos="384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322373-E206-42A0-9C75-8454C6F6EC73}" type="doc">
      <dgm:prSet loTypeId="urn:microsoft.com/office/officeart/2005/8/layout/process4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GB"/>
        </a:p>
      </dgm:t>
    </dgm:pt>
    <dgm:pt modelId="{F6A0EBE5-82F3-471D-AB46-8FF17F7A1751}">
      <dgm:prSet phldrT="[Text]"/>
      <dgm:spPr/>
      <dgm:t>
        <a:bodyPr/>
        <a:lstStyle/>
        <a:p>
          <a:pPr rtl="0"/>
          <a:r>
            <a:rPr lang="en-GB" dirty="0" smtClean="0"/>
            <a:t>SHOULD: I can generate a simple oblique cuboid.  I can draw a simple isometric cube</a:t>
          </a:r>
          <a:endParaRPr lang="en-GB" dirty="0"/>
        </a:p>
      </dgm:t>
    </dgm:pt>
    <dgm:pt modelId="{BF89C017-B39B-44F5-B6BE-1FA3A26C3EBD}" type="parTrans" cxnId="{B9E054DE-CD79-400B-8101-DF24C1E3FA7F}">
      <dgm:prSet/>
      <dgm:spPr/>
      <dgm:t>
        <a:bodyPr/>
        <a:lstStyle/>
        <a:p>
          <a:endParaRPr lang="en-GB"/>
        </a:p>
      </dgm:t>
    </dgm:pt>
    <dgm:pt modelId="{F35AC09F-D1A1-400F-9AF6-2EE69A500116}" type="sibTrans" cxnId="{B9E054DE-CD79-400B-8101-DF24C1E3FA7F}">
      <dgm:prSet/>
      <dgm:spPr/>
      <dgm:t>
        <a:bodyPr/>
        <a:lstStyle/>
        <a:p>
          <a:endParaRPr lang="en-GB"/>
        </a:p>
      </dgm:t>
    </dgm:pt>
    <dgm:pt modelId="{671594B5-5532-45D4-9FE1-11E74B2DEDA1}">
      <dgm:prSet phldrT="[Text]"/>
      <dgm:spPr/>
      <dgm:t>
        <a:bodyPr/>
        <a:lstStyle/>
        <a:p>
          <a:pPr rtl="0"/>
          <a:r>
            <a:rPr lang="en-GB" dirty="0" smtClean="0"/>
            <a:t>COULD: I can add details to the cuboid by following parallel lines.</a:t>
          </a:r>
          <a:endParaRPr lang="en-GB" dirty="0"/>
        </a:p>
      </dgm:t>
    </dgm:pt>
    <dgm:pt modelId="{33C742EA-12AB-4414-83E4-6A56545E59EF}" type="parTrans" cxnId="{F2ABA787-8C68-495D-84CB-8610F39BE4C9}">
      <dgm:prSet/>
      <dgm:spPr/>
      <dgm:t>
        <a:bodyPr/>
        <a:lstStyle/>
        <a:p>
          <a:endParaRPr lang="en-US"/>
        </a:p>
      </dgm:t>
    </dgm:pt>
    <dgm:pt modelId="{2A5E5BF1-2787-482A-A4B7-5671FA50EED2}" type="sibTrans" cxnId="{F2ABA787-8C68-495D-84CB-8610F39BE4C9}">
      <dgm:prSet/>
      <dgm:spPr/>
      <dgm:t>
        <a:bodyPr/>
        <a:lstStyle/>
        <a:p>
          <a:endParaRPr lang="en-US"/>
        </a:p>
      </dgm:t>
    </dgm:pt>
    <dgm:pt modelId="{9B958815-CC68-43E0-A27E-89FCE835A0F2}">
      <dgm:prSet phldrT="[Text]"/>
      <dgm:spPr/>
      <dgm:t>
        <a:bodyPr/>
        <a:lstStyle/>
        <a:p>
          <a:pPr rtl="0"/>
          <a:r>
            <a:rPr lang="en-GB" dirty="0" smtClean="0"/>
            <a:t>SOME: I can use my prior knowledge to make the accurate oblique sketch more realistic.</a:t>
          </a:r>
          <a:endParaRPr lang="en-GB" dirty="0"/>
        </a:p>
      </dgm:t>
    </dgm:pt>
    <dgm:pt modelId="{50583C88-CB6C-4A23-AE62-9B70A020CD97}" type="parTrans" cxnId="{B9BC7E12-BF2E-4CDE-A27F-D16A4FF251B0}">
      <dgm:prSet/>
      <dgm:spPr/>
      <dgm:t>
        <a:bodyPr/>
        <a:lstStyle/>
        <a:p>
          <a:endParaRPr lang="en-US"/>
        </a:p>
      </dgm:t>
    </dgm:pt>
    <dgm:pt modelId="{EEECF92F-21D0-48C8-9C8E-3784C3355C6A}" type="sibTrans" cxnId="{B9BC7E12-BF2E-4CDE-A27F-D16A4FF251B0}">
      <dgm:prSet/>
      <dgm:spPr/>
      <dgm:t>
        <a:bodyPr/>
        <a:lstStyle/>
        <a:p>
          <a:endParaRPr lang="en-US"/>
        </a:p>
      </dgm:t>
    </dgm:pt>
    <dgm:pt modelId="{F4D14383-78F6-4BF9-A79E-4C38B903E124}" type="pres">
      <dgm:prSet presAssocID="{23322373-E206-42A0-9C75-8454C6F6EC7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8F3E0D5-D364-42E5-9BDE-F14AA8C6018D}" type="pres">
      <dgm:prSet presAssocID="{9B958815-CC68-43E0-A27E-89FCE835A0F2}" presName="boxAndChildren" presStyleCnt="0"/>
      <dgm:spPr/>
    </dgm:pt>
    <dgm:pt modelId="{B3185DF0-C4ED-4525-8B2D-8B820881E7FD}" type="pres">
      <dgm:prSet presAssocID="{9B958815-CC68-43E0-A27E-89FCE835A0F2}" presName="parentTextBox" presStyleLbl="node1" presStyleIdx="0" presStyleCnt="3"/>
      <dgm:spPr/>
      <dgm:t>
        <a:bodyPr/>
        <a:lstStyle/>
        <a:p>
          <a:endParaRPr lang="en-US"/>
        </a:p>
      </dgm:t>
    </dgm:pt>
    <dgm:pt modelId="{9D2D2A0D-0661-4F65-9ADB-734C01984C38}" type="pres">
      <dgm:prSet presAssocID="{2A5E5BF1-2787-482A-A4B7-5671FA50EED2}" presName="sp" presStyleCnt="0"/>
      <dgm:spPr/>
      <dgm:t>
        <a:bodyPr/>
        <a:lstStyle/>
        <a:p>
          <a:endParaRPr lang="en-US"/>
        </a:p>
      </dgm:t>
    </dgm:pt>
    <dgm:pt modelId="{6E50EE68-6473-405E-A44E-172F431DA878}" type="pres">
      <dgm:prSet presAssocID="{671594B5-5532-45D4-9FE1-11E74B2DEDA1}" presName="arrowAndChildren" presStyleCnt="0"/>
      <dgm:spPr/>
      <dgm:t>
        <a:bodyPr/>
        <a:lstStyle/>
        <a:p>
          <a:endParaRPr lang="en-US"/>
        </a:p>
      </dgm:t>
    </dgm:pt>
    <dgm:pt modelId="{D24AE253-BEAD-4267-ACA9-40C892FD1AE8}" type="pres">
      <dgm:prSet presAssocID="{671594B5-5532-45D4-9FE1-11E74B2DEDA1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9F1FD43B-0690-4228-AE4C-2AE092E2F70D}" type="pres">
      <dgm:prSet presAssocID="{F35AC09F-D1A1-400F-9AF6-2EE69A500116}" presName="sp" presStyleCnt="0"/>
      <dgm:spPr/>
      <dgm:t>
        <a:bodyPr/>
        <a:lstStyle/>
        <a:p>
          <a:endParaRPr lang="en-US"/>
        </a:p>
      </dgm:t>
    </dgm:pt>
    <dgm:pt modelId="{F7847D0D-E328-484F-A3DD-02EEEE4BE0AA}" type="pres">
      <dgm:prSet presAssocID="{F6A0EBE5-82F3-471D-AB46-8FF17F7A1751}" presName="arrowAndChildren" presStyleCnt="0"/>
      <dgm:spPr/>
      <dgm:t>
        <a:bodyPr/>
        <a:lstStyle/>
        <a:p>
          <a:endParaRPr lang="en-US"/>
        </a:p>
      </dgm:t>
    </dgm:pt>
    <dgm:pt modelId="{F1992D49-26C0-4B48-A11F-AA97C1A8F2E9}" type="pres">
      <dgm:prSet presAssocID="{F6A0EBE5-82F3-471D-AB46-8FF17F7A1751}" presName="parentTextArrow" presStyleLbl="node1" presStyleIdx="2" presStyleCnt="3"/>
      <dgm:spPr/>
      <dgm:t>
        <a:bodyPr/>
        <a:lstStyle/>
        <a:p>
          <a:endParaRPr lang="en-GB"/>
        </a:p>
      </dgm:t>
    </dgm:pt>
  </dgm:ptLst>
  <dgm:cxnLst>
    <dgm:cxn modelId="{22F3422E-576C-4588-A45D-CEE433948E82}" type="presOf" srcId="{671594B5-5532-45D4-9FE1-11E74B2DEDA1}" destId="{D24AE253-BEAD-4267-ACA9-40C892FD1AE8}" srcOrd="0" destOrd="0" presId="urn:microsoft.com/office/officeart/2005/8/layout/process4"/>
    <dgm:cxn modelId="{F2ABA787-8C68-495D-84CB-8610F39BE4C9}" srcId="{23322373-E206-42A0-9C75-8454C6F6EC73}" destId="{671594B5-5532-45D4-9FE1-11E74B2DEDA1}" srcOrd="1" destOrd="0" parTransId="{33C742EA-12AB-4414-83E4-6A56545E59EF}" sibTransId="{2A5E5BF1-2787-482A-A4B7-5671FA50EED2}"/>
    <dgm:cxn modelId="{2E3F3B4A-2F4A-4F0C-9493-AE9E6BD00B89}" type="presOf" srcId="{9B958815-CC68-43E0-A27E-89FCE835A0F2}" destId="{B3185DF0-C4ED-4525-8B2D-8B820881E7FD}" srcOrd="0" destOrd="0" presId="urn:microsoft.com/office/officeart/2005/8/layout/process4"/>
    <dgm:cxn modelId="{B9BC7E12-BF2E-4CDE-A27F-D16A4FF251B0}" srcId="{23322373-E206-42A0-9C75-8454C6F6EC73}" destId="{9B958815-CC68-43E0-A27E-89FCE835A0F2}" srcOrd="2" destOrd="0" parTransId="{50583C88-CB6C-4A23-AE62-9B70A020CD97}" sibTransId="{EEECF92F-21D0-48C8-9C8E-3784C3355C6A}"/>
    <dgm:cxn modelId="{94A76DDB-8266-42FC-8056-EACF01F009FE}" type="presOf" srcId="{F6A0EBE5-82F3-471D-AB46-8FF17F7A1751}" destId="{F1992D49-26C0-4B48-A11F-AA97C1A8F2E9}" srcOrd="0" destOrd="0" presId="urn:microsoft.com/office/officeart/2005/8/layout/process4"/>
    <dgm:cxn modelId="{B9E054DE-CD79-400B-8101-DF24C1E3FA7F}" srcId="{23322373-E206-42A0-9C75-8454C6F6EC73}" destId="{F6A0EBE5-82F3-471D-AB46-8FF17F7A1751}" srcOrd="0" destOrd="0" parTransId="{BF89C017-B39B-44F5-B6BE-1FA3A26C3EBD}" sibTransId="{F35AC09F-D1A1-400F-9AF6-2EE69A500116}"/>
    <dgm:cxn modelId="{118C7569-9826-4454-A981-DD7ED674FEFA}" type="presOf" srcId="{23322373-E206-42A0-9C75-8454C6F6EC73}" destId="{F4D14383-78F6-4BF9-A79E-4C38B903E124}" srcOrd="0" destOrd="0" presId="urn:microsoft.com/office/officeart/2005/8/layout/process4"/>
    <dgm:cxn modelId="{FD3AFCC2-478A-46C1-8D3F-0A7A67DDA2EC}" type="presParOf" srcId="{F4D14383-78F6-4BF9-A79E-4C38B903E124}" destId="{F8F3E0D5-D364-42E5-9BDE-F14AA8C6018D}" srcOrd="0" destOrd="0" presId="urn:microsoft.com/office/officeart/2005/8/layout/process4"/>
    <dgm:cxn modelId="{0F917D7D-54D6-4267-95B4-A132723AA741}" type="presParOf" srcId="{F8F3E0D5-D364-42E5-9BDE-F14AA8C6018D}" destId="{B3185DF0-C4ED-4525-8B2D-8B820881E7FD}" srcOrd="0" destOrd="0" presId="urn:microsoft.com/office/officeart/2005/8/layout/process4"/>
    <dgm:cxn modelId="{0A16BBA5-4D54-4FBF-AF51-0704ECB141B3}" type="presParOf" srcId="{F4D14383-78F6-4BF9-A79E-4C38B903E124}" destId="{9D2D2A0D-0661-4F65-9ADB-734C01984C38}" srcOrd="1" destOrd="0" presId="urn:microsoft.com/office/officeart/2005/8/layout/process4"/>
    <dgm:cxn modelId="{A62B9E8A-F3A4-4C1E-9BD8-4F275BA0FFE9}" type="presParOf" srcId="{F4D14383-78F6-4BF9-A79E-4C38B903E124}" destId="{6E50EE68-6473-405E-A44E-172F431DA878}" srcOrd="2" destOrd="0" presId="urn:microsoft.com/office/officeart/2005/8/layout/process4"/>
    <dgm:cxn modelId="{14FE8FA2-B868-4A70-BC78-118603032340}" type="presParOf" srcId="{6E50EE68-6473-405E-A44E-172F431DA878}" destId="{D24AE253-BEAD-4267-ACA9-40C892FD1AE8}" srcOrd="0" destOrd="0" presId="urn:microsoft.com/office/officeart/2005/8/layout/process4"/>
    <dgm:cxn modelId="{6D215BEE-F648-431D-99BF-F5AA39BB75D8}" type="presParOf" srcId="{F4D14383-78F6-4BF9-A79E-4C38B903E124}" destId="{9F1FD43B-0690-4228-AE4C-2AE092E2F70D}" srcOrd="3" destOrd="0" presId="urn:microsoft.com/office/officeart/2005/8/layout/process4"/>
    <dgm:cxn modelId="{BF0DDE34-7E07-44A6-862A-A3974D421B83}" type="presParOf" srcId="{F4D14383-78F6-4BF9-A79E-4C38B903E124}" destId="{F7847D0D-E328-484F-A3DD-02EEEE4BE0AA}" srcOrd="4" destOrd="0" presId="urn:microsoft.com/office/officeart/2005/8/layout/process4"/>
    <dgm:cxn modelId="{8A7C0E36-AB85-41B4-90CD-AFF298B624C5}" type="presParOf" srcId="{F7847D0D-E328-484F-A3DD-02EEEE4BE0AA}" destId="{F1992D49-26C0-4B48-A11F-AA97C1A8F2E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185DF0-C4ED-4525-8B2D-8B820881E7FD}">
      <dsp:nvSpPr>
        <dsp:cNvPr id="0" name=""/>
        <dsp:cNvSpPr/>
      </dsp:nvSpPr>
      <dsp:spPr>
        <a:xfrm>
          <a:off x="0" y="3060594"/>
          <a:ext cx="4228951" cy="100455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SOME: I can use my prior knowledge to make the accurate oblique sketch more realistic.</a:t>
          </a:r>
          <a:endParaRPr lang="en-GB" sz="1700" kern="1200" dirty="0"/>
        </a:p>
      </dsp:txBody>
      <dsp:txXfrm>
        <a:off x="0" y="3060594"/>
        <a:ext cx="4228951" cy="1004555"/>
      </dsp:txXfrm>
    </dsp:sp>
    <dsp:sp modelId="{D24AE253-BEAD-4267-ACA9-40C892FD1AE8}">
      <dsp:nvSpPr>
        <dsp:cNvPr id="0" name=""/>
        <dsp:cNvSpPr/>
      </dsp:nvSpPr>
      <dsp:spPr>
        <a:xfrm rot="10800000">
          <a:off x="0" y="1530656"/>
          <a:ext cx="4228951" cy="1545006"/>
        </a:xfrm>
        <a:prstGeom prst="upArrowCallout">
          <a:avLst/>
        </a:prstGeom>
        <a:solidFill>
          <a:schemeClr val="accent4">
            <a:hueOff val="-5598875"/>
            <a:satOff val="2630"/>
            <a:lumOff val="98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COULD: I can add details to the cuboid by following parallel lines.</a:t>
          </a:r>
          <a:endParaRPr lang="en-GB" sz="1700" kern="1200" dirty="0"/>
        </a:p>
      </dsp:txBody>
      <dsp:txXfrm rot="10800000">
        <a:off x="0" y="1530656"/>
        <a:ext cx="4228951" cy="1003899"/>
      </dsp:txXfrm>
    </dsp:sp>
    <dsp:sp modelId="{F1992D49-26C0-4B48-A11F-AA97C1A8F2E9}">
      <dsp:nvSpPr>
        <dsp:cNvPr id="0" name=""/>
        <dsp:cNvSpPr/>
      </dsp:nvSpPr>
      <dsp:spPr>
        <a:xfrm rot="10800000">
          <a:off x="0" y="718"/>
          <a:ext cx="4228951" cy="1545006"/>
        </a:xfrm>
        <a:prstGeom prst="upArrowCallout">
          <a:avLst/>
        </a:prstGeom>
        <a:solidFill>
          <a:schemeClr val="accent4">
            <a:hueOff val="-11197750"/>
            <a:satOff val="5260"/>
            <a:lumOff val="19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SHOULD: I can generate a simple oblique cuboid.  I can draw a simple isometric cube</a:t>
          </a:r>
          <a:endParaRPr lang="en-GB" sz="1700" kern="1200" dirty="0"/>
        </a:p>
      </dsp:txBody>
      <dsp:txXfrm rot="10800000">
        <a:off x="0" y="718"/>
        <a:ext cx="4228951" cy="10038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72349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582139" y="1"/>
            <a:ext cx="4272349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95AE6A-CECE-4BBB-9778-FBCB3582A707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6324"/>
            <a:ext cx="4272349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582139" y="6456324"/>
            <a:ext cx="4272349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0BCB7-6B44-4E5B-99D4-A6D1C5FB308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38785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72349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82139" y="1"/>
            <a:ext cx="4272349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BDBA1-9B47-4977-AA56-B6A2F5E54892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62238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5219" y="3228707"/>
            <a:ext cx="7886351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456324"/>
            <a:ext cx="4272349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82139" y="6456324"/>
            <a:ext cx="4272349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437EE1-5C5C-4ED7-BFFF-7D62D4B8520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4781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>
                <a:solidFill>
                  <a:srgbClr val="000000"/>
                </a:solidFill>
                <a:latin typeface="+mn-lt"/>
                <a:cs typeface="Century Gothic"/>
              </a:rPr>
              <a:t>What makes this a poor sketch compared</a:t>
            </a:r>
            <a:r>
              <a:rPr lang="en-US" sz="1200" baseline="0" dirty="0" smtClean="0">
                <a:solidFill>
                  <a:srgbClr val="000000"/>
                </a:solidFill>
                <a:latin typeface="+mn-lt"/>
                <a:cs typeface="Century Gothic"/>
              </a:rPr>
              <a:t> to…?</a:t>
            </a:r>
          </a:p>
          <a:p>
            <a:r>
              <a:rPr lang="en-US" sz="1200" baseline="0" dirty="0" smtClean="0">
                <a:solidFill>
                  <a:srgbClr val="000000"/>
                </a:solidFill>
                <a:latin typeface="+mn-lt"/>
                <a:cs typeface="Century Gothic"/>
              </a:rPr>
              <a:t>Key words?</a:t>
            </a:r>
            <a:endParaRPr lang="en-US" sz="1200" dirty="0" smtClean="0">
              <a:solidFill>
                <a:srgbClr val="000000"/>
              </a:solidFill>
              <a:latin typeface="+mn-lt"/>
              <a:cs typeface="Century Gothic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81644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217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>
              <a:solidFill>
                <a:srgbClr val="000000"/>
              </a:solidFill>
              <a:latin typeface="+mn-lt"/>
              <a:cs typeface="Century Gothic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694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>
              <a:solidFill>
                <a:srgbClr val="000000"/>
              </a:solidFill>
              <a:latin typeface="+mn-lt"/>
              <a:cs typeface="Century Gothic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76956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>
              <a:solidFill>
                <a:srgbClr val="000000"/>
              </a:solidFill>
              <a:latin typeface="+mn-lt"/>
              <a:cs typeface="Century Gothic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5434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76885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94052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84116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60289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69927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29978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66677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57244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24615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43534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69090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02303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4a"/><Relationship Id="rId7" Type="http://schemas.openxmlformats.org/officeDocument/2006/relationships/image" Target="../media/image3.jpeg"/><Relationship Id="rId2" Type="http://schemas.microsoft.com/office/2007/relationships/media" Target="../media/media1.m4a"/><Relationship Id="rId1" Type="http://schemas.openxmlformats.org/officeDocument/2006/relationships/vmlDrawing" Target="../drawings/vmlDrawing1.v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6.png"/><Relationship Id="rId4" Type="http://schemas.openxmlformats.org/officeDocument/2006/relationships/control" Target="../activeX/activeX1.xml"/><Relationship Id="rId9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time_continue=40&amp;v=kYqn4QhUqe4&amp;feature=emb_logo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18970"/>
            <a:ext cx="914400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u="sng" dirty="0" smtClean="0">
                <a:solidFill>
                  <a:schemeClr val="bg1"/>
                </a:solidFill>
              </a:rPr>
              <a:t>DO NOW TASK: </a:t>
            </a:r>
            <a:r>
              <a:rPr lang="en-GB" sz="2400" dirty="0" smtClean="0">
                <a:solidFill>
                  <a:schemeClr val="bg1"/>
                </a:solidFill>
              </a:rPr>
              <a:t>What is the difference between these two objects?</a:t>
            </a:r>
            <a:endParaRPr lang="en-GB" sz="2400" u="sng" dirty="0">
              <a:solidFill>
                <a:schemeClr val="bg1"/>
              </a:solidFill>
            </a:endParaRPr>
          </a:p>
        </p:txBody>
      </p:sp>
      <p:sp>
        <p:nvSpPr>
          <p:cNvPr id="4" name="Cloud Callout 3"/>
          <p:cNvSpPr/>
          <p:nvPr/>
        </p:nvSpPr>
        <p:spPr>
          <a:xfrm>
            <a:off x="6017342" y="1179871"/>
            <a:ext cx="2984091" cy="2231923"/>
          </a:xfrm>
          <a:prstGeom prst="cloudCallout">
            <a:avLst>
              <a:gd name="adj1" fmla="val 38542"/>
              <a:gd name="adj2" fmla="val 1197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Which one might be more effective?</a:t>
            </a:r>
            <a:endParaRPr lang="en-GB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20"/>
          <a:stretch/>
        </p:blipFill>
        <p:spPr>
          <a:xfrm>
            <a:off x="998523" y="1494503"/>
            <a:ext cx="4733684" cy="2612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92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1" name="Picture 137" descr="Sketches by Ryan Lee Sanderson, via Behance: 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295" y="1271407"/>
            <a:ext cx="2924665" cy="3230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http://blog.aquatrols.com/wp-content/uploads/2012/08/shark_fin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0" y="4489272"/>
            <a:ext cx="9144000" cy="65422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cs typeface="Century Gothic"/>
              </a:rPr>
              <a:t>SILVER/GOLD DO NOW TASK: </a:t>
            </a:r>
            <a:r>
              <a:rPr lang="en-US" sz="2000" dirty="0" smtClean="0">
                <a:solidFill>
                  <a:schemeClr val="bg1"/>
                </a:solidFill>
                <a:cs typeface="Century Gothic"/>
              </a:rPr>
              <a:t>What could happen if a designer sketches inaccurately?</a:t>
            </a:r>
            <a:endParaRPr lang="en-US" sz="2000" dirty="0">
              <a:solidFill>
                <a:schemeClr val="bg1"/>
              </a:solidFill>
              <a:cs typeface="Century Gothic"/>
            </a:endParaRPr>
          </a:p>
        </p:txBody>
      </p:sp>
      <p:sp>
        <p:nvSpPr>
          <p:cNvPr id="2" name="Rounded Rectangular Callout 1"/>
          <p:cNvSpPr/>
          <p:nvPr/>
        </p:nvSpPr>
        <p:spPr>
          <a:xfrm>
            <a:off x="319255" y="4152452"/>
            <a:ext cx="1967902" cy="436482"/>
          </a:xfrm>
          <a:prstGeom prst="wedgeRoundRectCallout">
            <a:avLst>
              <a:gd name="adj1" fmla="val -5527"/>
              <a:gd name="adj2" fmla="val 67004"/>
              <a:gd name="adj3" fmla="val 16667"/>
            </a:avLst>
          </a:prstGeom>
          <a:solidFill>
            <a:srgbClr val="00B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Because…</a:t>
            </a:r>
            <a:endParaRPr lang="en-GB" dirty="0"/>
          </a:p>
        </p:txBody>
      </p:sp>
      <p:sp>
        <p:nvSpPr>
          <p:cNvPr id="12" name="Rounded Rectangular Callout 11"/>
          <p:cNvSpPr/>
          <p:nvPr/>
        </p:nvSpPr>
        <p:spPr>
          <a:xfrm>
            <a:off x="2498451" y="4152452"/>
            <a:ext cx="1967902" cy="427672"/>
          </a:xfrm>
          <a:prstGeom prst="wedgeRoundRectCallout">
            <a:avLst>
              <a:gd name="adj1" fmla="val -5527"/>
              <a:gd name="adj2" fmla="val 67004"/>
              <a:gd name="adj3" fmla="val 16667"/>
            </a:avLst>
          </a:prstGeom>
          <a:solidFill>
            <a:srgbClr val="00B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Therefore…</a:t>
            </a:r>
            <a:endParaRPr lang="en-GB" dirty="0"/>
          </a:p>
        </p:txBody>
      </p:sp>
      <p:sp>
        <p:nvSpPr>
          <p:cNvPr id="13" name="Rounded Rectangular Callout 12"/>
          <p:cNvSpPr/>
          <p:nvPr/>
        </p:nvSpPr>
        <p:spPr>
          <a:xfrm>
            <a:off x="4677647" y="4152452"/>
            <a:ext cx="1967902" cy="436482"/>
          </a:xfrm>
          <a:prstGeom prst="wedgeRoundRectCallout">
            <a:avLst>
              <a:gd name="adj1" fmla="val 8686"/>
              <a:gd name="adj2" fmla="val 67004"/>
              <a:gd name="adj3" fmla="val 16667"/>
            </a:avLst>
          </a:prstGeom>
          <a:solidFill>
            <a:srgbClr val="00B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As a result of…</a:t>
            </a:r>
            <a:endParaRPr lang="en-GB" dirty="0"/>
          </a:p>
        </p:txBody>
      </p:sp>
      <p:sp>
        <p:nvSpPr>
          <p:cNvPr id="14" name="Rounded Rectangular Callout 13"/>
          <p:cNvSpPr/>
          <p:nvPr/>
        </p:nvSpPr>
        <p:spPr>
          <a:xfrm>
            <a:off x="6856843" y="4143642"/>
            <a:ext cx="1967902" cy="436482"/>
          </a:xfrm>
          <a:prstGeom prst="wedgeRoundRectCallout">
            <a:avLst>
              <a:gd name="adj1" fmla="val 9233"/>
              <a:gd name="adj2" fmla="val 67004"/>
              <a:gd name="adj3" fmla="val 16667"/>
            </a:avLst>
          </a:prstGeom>
          <a:solidFill>
            <a:srgbClr val="00B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Due to…</a:t>
            </a:r>
            <a:endParaRPr lang="en-GB" dirty="0"/>
          </a:p>
        </p:txBody>
      </p:sp>
      <p:sp>
        <p:nvSpPr>
          <p:cNvPr id="16" name="AutoShape 32" descr="https://media1.giphy.com/media/AazZSBdhIdH9K/200.gif#1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9" name="TextBox 18"/>
          <p:cNvSpPr txBox="1"/>
          <p:nvPr/>
        </p:nvSpPr>
        <p:spPr>
          <a:xfrm>
            <a:off x="0" y="-45146"/>
            <a:ext cx="90534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/>
              <a:t>SILVER DO NOW TASK: What makes the sketch on the right</a:t>
            </a:r>
          </a:p>
          <a:p>
            <a:pPr algn="ctr"/>
            <a:r>
              <a:rPr lang="en-GB" sz="3200" b="1" dirty="0" smtClean="0"/>
              <a:t>more effective?</a:t>
            </a:r>
            <a:endParaRPr lang="en-GB" sz="3200" b="1" dirty="0">
              <a:solidFill>
                <a:srgbClr val="00B050"/>
              </a:solidFill>
            </a:endParaRPr>
          </a:p>
        </p:txBody>
      </p:sp>
      <p:pic>
        <p:nvPicPr>
          <p:cNvPr id="15" name="nuclear alarm sound effect (HQ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>
                  <p14:fade out="6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8724" y="3402057"/>
            <a:ext cx="609600" cy="609600"/>
          </a:xfrm>
          <a:prstGeom prst="rect">
            <a:avLst/>
          </a:prstGeom>
        </p:spPr>
      </p:pic>
      <p:pic>
        <p:nvPicPr>
          <p:cNvPr id="1197" name="Picture 173" descr="http://thumb101.shutterstock.com/display_pic_with_logo/936202/179139503/stock-vector-sketch-perfume-bottles-set-179139503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74" b="56830"/>
          <a:stretch/>
        </p:blipFill>
        <p:spPr bwMode="auto">
          <a:xfrm>
            <a:off x="722912" y="1468848"/>
            <a:ext cx="2078468" cy="2294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Callout 3"/>
          <p:cNvSpPr/>
          <p:nvPr/>
        </p:nvSpPr>
        <p:spPr>
          <a:xfrm>
            <a:off x="2665183" y="2047986"/>
            <a:ext cx="3602339" cy="1440724"/>
          </a:xfrm>
          <a:prstGeom prst="wedgeEllipseCallout">
            <a:avLst>
              <a:gd name="adj1" fmla="val 26203"/>
              <a:gd name="adj2" fmla="val -7414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/>
              <a:t>I think the sketch on the right is more effective because…</a:t>
            </a:r>
            <a:endParaRPr lang="en-GB" sz="2000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3" name="ShockwaveFlash1" r:id="rId4" imgW="1162080" imgH="668160"/>
        </mc:Choice>
        <mc:Fallback>
          <p:control name="ShockwaveFlash1" r:id="rId4" imgW="1162080" imgH="66816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913" y="1616075"/>
                  <a:ext cx="1162050" cy="66833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30531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1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7237965"/>
              </p:ext>
            </p:extLst>
          </p:nvPr>
        </p:nvGraphicFramePr>
        <p:xfrm>
          <a:off x="196768" y="838070"/>
          <a:ext cx="4407505" cy="3189688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44075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22810"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>
                          <a:latin typeface="+mn-lt"/>
                          <a:cs typeface="Century Gothic"/>
                        </a:rPr>
                        <a:t>Learning Objective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21417">
                <a:tc>
                  <a:txBody>
                    <a:bodyPr/>
                    <a:lstStyle/>
                    <a:p>
                      <a:r>
                        <a:rPr lang="en-US" sz="1800" b="0" baseline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By the end of the lesson I will: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b="0" baseline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Be able to construct shapes in an oblique view.</a:t>
                      </a:r>
                      <a:endParaRPr lang="en-US" sz="1800" b="0" baseline="0" dirty="0" smtClean="0">
                        <a:solidFill>
                          <a:srgbClr val="000000"/>
                        </a:solidFill>
                        <a:latin typeface="+mn-lt"/>
                        <a:cs typeface="Century Gothic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5461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Key words</a:t>
                      </a:r>
                    </a:p>
                    <a:p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Oblique, Isometric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997966874"/>
              </p:ext>
            </p:extLst>
          </p:nvPr>
        </p:nvGraphicFramePr>
        <p:xfrm>
          <a:off x="4711848" y="849854"/>
          <a:ext cx="4228951" cy="4065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203200"/>
            <a:ext cx="9144000" cy="4310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Oblique and Isometric Sketching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13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2876" t="22172" r="23760" b="14418"/>
          <a:stretch/>
        </p:blipFill>
        <p:spPr>
          <a:xfrm>
            <a:off x="2111541" y="382249"/>
            <a:ext cx="7032459" cy="469818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" y="449117"/>
            <a:ext cx="2111541" cy="2793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350" b="1" u="sng" dirty="0" smtClean="0"/>
              <a:t>Task :</a:t>
            </a:r>
            <a:endParaRPr lang="en-GB" sz="1350" b="1" u="sng" dirty="0"/>
          </a:p>
          <a:p>
            <a:endParaRPr lang="en-GB" sz="1350" b="1" u="sng" dirty="0"/>
          </a:p>
          <a:p>
            <a:r>
              <a:rPr lang="en-GB" sz="1350" dirty="0">
                <a:hlinkClick r:id="rId3"/>
              </a:rPr>
              <a:t>https://www.youtube.com/watch?time_continue=40&amp;v=kYqn4QhUqe4&amp;feature=emb_logo</a:t>
            </a:r>
            <a:endParaRPr lang="en-GB" sz="1350" dirty="0"/>
          </a:p>
          <a:p>
            <a:endParaRPr lang="en-GB" sz="1350" b="1" u="sng" dirty="0"/>
          </a:p>
          <a:p>
            <a:r>
              <a:rPr lang="en-GB" sz="1350" dirty="0"/>
              <a:t>Watch video to see how you draw isometric </a:t>
            </a:r>
            <a:r>
              <a:rPr lang="en-GB" sz="1350" dirty="0" smtClean="0"/>
              <a:t>projection and make notes.</a:t>
            </a:r>
          </a:p>
          <a:p>
            <a:endParaRPr lang="en-GB" sz="1350" dirty="0" smtClean="0"/>
          </a:p>
          <a:p>
            <a:r>
              <a:rPr lang="en-GB" sz="1350" dirty="0" smtClean="0"/>
              <a:t>Complete tasks on the right hand side.</a:t>
            </a:r>
            <a:endParaRPr lang="en-GB" sz="1350" dirty="0"/>
          </a:p>
        </p:txBody>
      </p:sp>
      <p:sp>
        <p:nvSpPr>
          <p:cNvPr id="7" name="Rectangle 6"/>
          <p:cNvSpPr/>
          <p:nvPr/>
        </p:nvSpPr>
        <p:spPr>
          <a:xfrm>
            <a:off x="0" y="18043"/>
            <a:ext cx="9144000" cy="4310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Oblique and Isometric Sketching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85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796" y="682019"/>
            <a:ext cx="5099293" cy="204587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9810" y="3234812"/>
            <a:ext cx="2797687" cy="140601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0000"/>
                </a:solidFill>
                <a:cs typeface="Century Gothic"/>
              </a:rPr>
              <a:t>EXTENSION: Can you add color and line weight?</a:t>
            </a:r>
            <a:endParaRPr lang="en-US" b="1" dirty="0">
              <a:solidFill>
                <a:srgbClr val="000000"/>
              </a:solidFill>
              <a:cs typeface="Century Gothic"/>
            </a:endParaRPr>
          </a:p>
        </p:txBody>
      </p:sp>
      <p:sp>
        <p:nvSpPr>
          <p:cNvPr id="28679" name="AutoShape 7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426" y="647700"/>
            <a:ext cx="1772497" cy="19477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9748" y="2689890"/>
            <a:ext cx="1781175" cy="2143125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>
            <a:off x="6215303" y="3362632"/>
            <a:ext cx="494445" cy="1150374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3417616" y="3234812"/>
            <a:ext cx="2797687" cy="140601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cs typeface="Century Gothic"/>
              </a:rPr>
              <a:t>EXTENSION: Have a go at this shape. What might it be?</a:t>
            </a:r>
            <a:endParaRPr lang="en-US" b="1" dirty="0">
              <a:solidFill>
                <a:schemeClr val="bg1"/>
              </a:solidFill>
              <a:cs typeface="Century Gothic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179029" y="569451"/>
            <a:ext cx="0" cy="59976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79029" y="1169219"/>
            <a:ext cx="60017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179028" y="647700"/>
            <a:ext cx="521519" cy="52151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0" y="57210"/>
            <a:ext cx="9144000" cy="4310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Oblique and Isometric Sketching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7100" y="1169219"/>
            <a:ext cx="1654627" cy="1962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350" b="1" u="sng" dirty="0" smtClean="0"/>
              <a:t>Task:</a:t>
            </a:r>
            <a:endParaRPr lang="en-GB" sz="1350" b="1" u="sng" dirty="0"/>
          </a:p>
          <a:p>
            <a:r>
              <a:rPr lang="en-GB" sz="1350" dirty="0" smtClean="0"/>
              <a:t>All students to draw an oblique basic shape using the step by step guide.  Try to draw more complex shapes once you have drawn a basic shape.</a:t>
            </a:r>
            <a:endParaRPr lang="en-GB" sz="1350" dirty="0"/>
          </a:p>
        </p:txBody>
      </p:sp>
    </p:spTree>
    <p:extLst>
      <p:ext uri="{BB962C8B-B14F-4D97-AF65-F5344CB8AC3E}">
        <p14:creationId xmlns:p14="http://schemas.microsoft.com/office/powerpoint/2010/main" val="217052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367606"/>
            <a:ext cx="9144000" cy="77589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rgbClr val="000000"/>
              </a:solidFill>
              <a:cs typeface="Century Gothic"/>
            </a:endParaRPr>
          </a:p>
        </p:txBody>
      </p:sp>
      <p:sp>
        <p:nvSpPr>
          <p:cNvPr id="28679" name="AutoShape 7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8681" name="AutoShape 9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-68262" y="594498"/>
            <a:ext cx="88163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How have you done today?</a:t>
            </a:r>
          </a:p>
          <a:p>
            <a:r>
              <a:rPr lang="en-GB" sz="1600" dirty="0" smtClean="0"/>
              <a:t>Plot a cross on the poles apart line on the bottom of your page.</a:t>
            </a:r>
          </a:p>
          <a:p>
            <a:endParaRPr lang="en-GB" sz="1600" dirty="0"/>
          </a:p>
          <a:p>
            <a:r>
              <a:rPr lang="en-GB" sz="1600" dirty="0" smtClean="0"/>
              <a:t>Using key words, above the line, write a short comment on how you could improve.</a:t>
            </a:r>
            <a:endParaRPr lang="en-GB" sz="1600" dirty="0"/>
          </a:p>
        </p:txBody>
      </p:sp>
      <p:sp>
        <p:nvSpPr>
          <p:cNvPr id="2" name="Rectangular Callout 1"/>
          <p:cNvSpPr/>
          <p:nvPr/>
        </p:nvSpPr>
        <p:spPr>
          <a:xfrm>
            <a:off x="368300" y="1671716"/>
            <a:ext cx="8298180" cy="2519680"/>
          </a:xfrm>
          <a:prstGeom prst="wedgeRectCallou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/>
              <a:t>e.g.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 smtClean="0"/>
              <a:t>My oblique sketching is not accurate, I need to use a ruler more accurately. Also, I need to remember to use line weights and colour.</a:t>
            </a:r>
            <a:endParaRPr lang="en-GB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075680" y="471917"/>
            <a:ext cx="26723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u="sng" dirty="0" smtClean="0">
                <a:solidFill>
                  <a:srgbClr val="7030A0"/>
                </a:solidFill>
              </a:rPr>
              <a:t>Formal is Normal</a:t>
            </a:r>
            <a:endParaRPr lang="en-GB" sz="2800" u="sng" dirty="0">
              <a:solidFill>
                <a:srgbClr val="7030A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40843"/>
            <a:ext cx="9144000" cy="4310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Self Assessment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52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367606"/>
            <a:ext cx="9144000" cy="77589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rgbClr val="000000"/>
              </a:solidFill>
              <a:cs typeface="Century Gothic"/>
            </a:endParaRPr>
          </a:p>
        </p:txBody>
      </p:sp>
      <p:sp>
        <p:nvSpPr>
          <p:cNvPr id="28679" name="AutoShape 7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8681" name="AutoShape 9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-424952" y="541689"/>
            <a:ext cx="76204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u="sng" dirty="0" smtClean="0"/>
              <a:t>How </a:t>
            </a:r>
            <a:r>
              <a:rPr lang="en-GB" sz="2800" dirty="0" smtClean="0"/>
              <a:t>would you project this view in oblique?</a:t>
            </a:r>
            <a:endParaRPr lang="en-GB" sz="2800" b="1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5830529" y="1553497"/>
            <a:ext cx="0" cy="52111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5402622" y="2074607"/>
            <a:ext cx="4180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402622" y="2054942"/>
            <a:ext cx="0" cy="8554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5211097" y="2900516"/>
            <a:ext cx="19152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73" name="Straight Connector 28672"/>
          <p:cNvCxnSpPr/>
          <p:nvPr/>
        </p:nvCxnSpPr>
        <p:spPr>
          <a:xfrm>
            <a:off x="5211097" y="2910348"/>
            <a:ext cx="0" cy="94389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75" name="Straight Connector 28674"/>
          <p:cNvCxnSpPr/>
          <p:nvPr/>
        </p:nvCxnSpPr>
        <p:spPr>
          <a:xfrm>
            <a:off x="5220929" y="3864077"/>
            <a:ext cx="169114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77" name="Straight Connector 28676"/>
          <p:cNvCxnSpPr/>
          <p:nvPr/>
        </p:nvCxnSpPr>
        <p:spPr>
          <a:xfrm flipH="1" flipV="1">
            <a:off x="5830529" y="1553497"/>
            <a:ext cx="1061884" cy="23007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8" name="Oval 28677"/>
          <p:cNvSpPr/>
          <p:nvPr/>
        </p:nvSpPr>
        <p:spPr>
          <a:xfrm>
            <a:off x="5393198" y="3272577"/>
            <a:ext cx="427499" cy="427499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0" y="120648"/>
            <a:ext cx="9144000" cy="4310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Plenary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16498</TotalTime>
  <Words>342</Words>
  <Application>Microsoft Office PowerPoint</Application>
  <PresentationFormat>On-screen Show (16:9)</PresentationFormat>
  <Paragraphs>50</Paragraphs>
  <Slides>7</Slides>
  <Notes>5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Philip Jones</dc:creator>
  <cp:lastModifiedBy>teacher</cp:lastModifiedBy>
  <cp:revision>881</cp:revision>
  <cp:lastPrinted>2018-01-23T08:55:56Z</cp:lastPrinted>
  <dcterms:created xsi:type="dcterms:W3CDTF">2014-12-03T21:52:19Z</dcterms:created>
  <dcterms:modified xsi:type="dcterms:W3CDTF">2020-05-13T13:39:24Z</dcterms:modified>
</cp:coreProperties>
</file>